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17" r:id="rId4"/>
    <p:sldId id="312" r:id="rId5"/>
    <p:sldId id="310" r:id="rId6"/>
    <p:sldId id="315" r:id="rId7"/>
    <p:sldId id="316" r:id="rId8"/>
    <p:sldId id="313" r:id="rId9"/>
    <p:sldId id="314" r:id="rId10"/>
    <p:sldId id="318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5133" autoAdjust="0"/>
  </p:normalViewPr>
  <p:slideViewPr>
    <p:cSldViewPr snapToGrid="0">
      <p:cViewPr varScale="1">
        <p:scale>
          <a:sx n="76" d="100"/>
          <a:sy n="76" d="100"/>
        </p:scale>
        <p:origin x="13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BD232-BD5A-4E66-8059-0C6197C2B22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6A79B-E57D-4556-A858-D67B81BA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1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B042C85-BF59-4BC5-9615-F6D7AEB73343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BC08CFC-4632-44A1-BEBB-BC56517D8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1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08CFC-4632-44A1-BEBB-BC56517D8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2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6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4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4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9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0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5F143-688E-4DD6-BB5D-8EA91E89C48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A37A-279D-4138-86DD-4D2054AF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6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orthick@g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343"/>
            <a:ext cx="9144000" cy="2588653"/>
          </a:xfrm>
        </p:spPr>
        <p:txBody>
          <a:bodyPr>
            <a:noAutofit/>
          </a:bodyPr>
          <a:lstStyle/>
          <a:p>
            <a:r>
              <a:rPr lang="en-US" sz="3600" b="1" dirty="0"/>
              <a:t>WCARS 2021</a:t>
            </a:r>
            <a:br>
              <a:rPr lang="en-US" sz="2800" b="1" dirty="0"/>
            </a:br>
            <a:br>
              <a:rPr lang="en-US" sz="4000" b="1" dirty="0"/>
            </a:br>
            <a:r>
              <a:rPr lang="en-US" sz="4000" b="1" dirty="0"/>
              <a:t>Education 4.0: Innovation via Customization in Accounting and Auditing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24777"/>
            <a:ext cx="9144000" cy="1834662"/>
          </a:xfrm>
        </p:spPr>
        <p:txBody>
          <a:bodyPr>
            <a:normAutofit lnSpcReduction="1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A. Faye Borthick, Professor, </a:t>
            </a:r>
            <a:r>
              <a:rPr lang="en-US" dirty="0">
                <a:hlinkClick r:id="rId2"/>
              </a:rPr>
              <a:t>borthick@gsu.edu</a:t>
            </a:r>
            <a:endParaRPr lang="en-US" dirty="0"/>
          </a:p>
          <a:p>
            <a:r>
              <a:rPr lang="en-US" dirty="0"/>
              <a:t>School of Accountancy</a:t>
            </a:r>
          </a:p>
          <a:p>
            <a:r>
              <a:rPr lang="en-US" sz="1800" dirty="0"/>
              <a:t>October 18,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4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8172DE-ED3E-418A-B7CD-60A5D4979D7E}"/>
              </a:ext>
            </a:extLst>
          </p:cNvPr>
          <p:cNvSpPr txBox="1">
            <a:spLocks/>
          </p:cNvSpPr>
          <p:nvPr/>
        </p:nvSpPr>
        <p:spPr>
          <a:xfrm>
            <a:off x="666750" y="1350890"/>
            <a:ext cx="108585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Teach accounting/auditing </a:t>
            </a:r>
            <a:r>
              <a:rPr lang="en-US" i="1" dirty="0"/>
              <a:t>through</a:t>
            </a:r>
            <a:r>
              <a:rPr lang="en-US" dirty="0"/>
              <a:t> the technology rather than </a:t>
            </a:r>
            <a:r>
              <a:rPr lang="en-US" i="1" dirty="0"/>
              <a:t>instead of </a:t>
            </a:r>
            <a:r>
              <a:rPr lang="en-US" dirty="0"/>
              <a:t>or </a:t>
            </a:r>
            <a:r>
              <a:rPr lang="en-US" i="1" dirty="0"/>
              <a:t>in addition to</a:t>
            </a:r>
            <a:r>
              <a:rPr lang="en-US" dirty="0"/>
              <a:t>, e.g.</a:t>
            </a:r>
            <a:br>
              <a:rPr lang="en-US" dirty="0"/>
            </a:b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Begin the use of computational technologies in the first business courses and continue their use in all business courses</a:t>
            </a:r>
            <a:br>
              <a:rPr lang="en-US" sz="2400" dirty="0"/>
            </a:b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Use the technology for all assignments, typically Excel at first</a:t>
            </a:r>
            <a:br>
              <a:rPr lang="en-US" sz="2400" dirty="0"/>
            </a:b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Scale the data volumes in problems to the students’ level of mastery, but with enough data that analyses require technology use, i.e., hand calculations are infeasible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521F22-5174-4976-980E-4AAAEA7F6210}"/>
              </a:ext>
            </a:extLst>
          </p:cNvPr>
          <p:cNvSpPr txBox="1">
            <a:spLocks/>
          </p:cNvSpPr>
          <p:nvPr/>
        </p:nvSpPr>
        <p:spPr>
          <a:xfrm>
            <a:off x="838200" y="457343"/>
            <a:ext cx="10515600" cy="7714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What changes might improve the situation? Part 3</a:t>
            </a:r>
          </a:p>
        </p:txBody>
      </p:sp>
    </p:spTree>
    <p:extLst>
      <p:ext uri="{BB962C8B-B14F-4D97-AF65-F5344CB8AC3E}">
        <p14:creationId xmlns:p14="http://schemas.microsoft.com/office/powerpoint/2010/main" val="158577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A13442-D62D-4BB3-A6B5-097917285205}"/>
              </a:ext>
            </a:extLst>
          </p:cNvPr>
          <p:cNvSpPr txBox="1">
            <a:spLocks/>
          </p:cNvSpPr>
          <p:nvPr/>
        </p:nvSpPr>
        <p:spPr>
          <a:xfrm>
            <a:off x="682083" y="457343"/>
            <a:ext cx="10515600" cy="1899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What innovation in accounting and auditing education would be enormously beneficial?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5803BDA-5F1C-48E8-84A0-1E32C967B91B}"/>
              </a:ext>
            </a:extLst>
          </p:cNvPr>
          <p:cNvSpPr txBox="1">
            <a:spLocks/>
          </p:cNvSpPr>
          <p:nvPr/>
        </p:nvSpPr>
        <p:spPr>
          <a:xfrm>
            <a:off x="838200" y="2882951"/>
            <a:ext cx="10515600" cy="236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Innovation: Developing students’ capability for applying an analytical mindset </a:t>
            </a:r>
          </a:p>
        </p:txBody>
      </p:sp>
    </p:spTree>
    <p:extLst>
      <p:ext uri="{BB962C8B-B14F-4D97-AF65-F5344CB8AC3E}">
        <p14:creationId xmlns:p14="http://schemas.microsoft.com/office/powerpoint/2010/main" val="525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85384A2-D149-45A1-B6D7-65DA72065878}"/>
              </a:ext>
            </a:extLst>
          </p:cNvPr>
          <p:cNvSpPr txBox="1">
            <a:spLocks/>
          </p:cNvSpPr>
          <p:nvPr/>
        </p:nvSpPr>
        <p:spPr>
          <a:xfrm>
            <a:off x="838200" y="457343"/>
            <a:ext cx="10515600" cy="927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What’s typical in curricula for data analytics?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FC417C-70EA-4A05-91E5-0F47127F1A1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Mostly customary educational practices in offering learning experiences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Assume (hope for) student competence with basic software, e.g., Excel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Give detailed instructions for using software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Avoid letting students struggle with the analytic thinking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Assign scores to completed projects, prompting unauthorized collaboration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Have no time for subsequent projects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Move students along, setting up inflated beliefs about competence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1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277E41A-F673-4EE6-AA98-732FF75AA652}"/>
              </a:ext>
            </a:extLst>
          </p:cNvPr>
          <p:cNvSpPr txBox="1">
            <a:spLocks/>
          </p:cNvSpPr>
          <p:nvPr/>
        </p:nvSpPr>
        <p:spPr>
          <a:xfrm>
            <a:off x="838200" y="39480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What does typical accounting education yield?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379A64-3A9C-435A-8D24-3C2864928355}"/>
              </a:ext>
            </a:extLst>
          </p:cNvPr>
          <p:cNvSpPr txBox="1">
            <a:spLocks/>
          </p:cNvSpPr>
          <p:nvPr/>
        </p:nvSpPr>
        <p:spPr>
          <a:xfrm>
            <a:off x="838200" y="1547446"/>
            <a:ext cx="10515600" cy="462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Students clinging to detailed instructions, unable to exercise an analytic mindset on new problems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Increased polarization of faculty between the technology-seeking and technology-averse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Accounting courses offered with primarily coverage goals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Analytics not infused throughout curricula except in token ways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Little to no assessment of ability to apply an analytics mindset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Accounting students disadvantaged in the job market compared to IS, finance and data science majors</a:t>
            </a:r>
          </a:p>
        </p:txBody>
      </p:sp>
    </p:spTree>
    <p:extLst>
      <p:ext uri="{BB962C8B-B14F-4D97-AF65-F5344CB8AC3E}">
        <p14:creationId xmlns:p14="http://schemas.microsoft.com/office/powerpoint/2010/main" val="115366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46658F5-D4C4-4840-ADA7-392204FFE0CE}"/>
              </a:ext>
            </a:extLst>
          </p:cNvPr>
          <p:cNvSpPr txBox="1">
            <a:spLocks/>
          </p:cNvSpPr>
          <p:nvPr/>
        </p:nvSpPr>
        <p:spPr>
          <a:xfrm>
            <a:off x="838200" y="457343"/>
            <a:ext cx="10515600" cy="9873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What demonstrates the need for innovation in education?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4094BC-51CD-4045-B445-374BF27AE91E}"/>
              </a:ext>
            </a:extLst>
          </p:cNvPr>
          <p:cNvSpPr txBox="1">
            <a:spLocks/>
          </p:cNvSpPr>
          <p:nvPr/>
        </p:nvSpPr>
        <p:spPr>
          <a:xfrm>
            <a:off x="838200" y="17880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Even in advanced courses, students being unable to instantiate an analytic mindset defined as: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Ask the right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Extract, transform and load data (ETL process)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Apply appropriate data analytics techniques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Interpret and share the results with stakeholders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Employers being disappointed with new hires’ data analytic performance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Students selecting the accounting major imagined as certainty with numbers</a:t>
            </a:r>
          </a:p>
        </p:txBody>
      </p:sp>
    </p:spTree>
    <p:extLst>
      <p:ext uri="{BB962C8B-B14F-4D97-AF65-F5344CB8AC3E}">
        <p14:creationId xmlns:p14="http://schemas.microsoft.com/office/powerpoint/2010/main" val="288201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AEF5A33-C2D9-4FC0-BDCF-09375B402575}"/>
              </a:ext>
            </a:extLst>
          </p:cNvPr>
          <p:cNvSpPr txBox="1">
            <a:spLocks/>
          </p:cNvSpPr>
          <p:nvPr/>
        </p:nvSpPr>
        <p:spPr>
          <a:xfrm>
            <a:off x="767862" y="309248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/>
              <a:t>What impedes change?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6D368D-F82A-4A99-A898-D495B30C70AA}"/>
              </a:ext>
            </a:extLst>
          </p:cNvPr>
          <p:cNvSpPr txBox="1">
            <a:spLocks/>
          </p:cNvSpPr>
          <p:nvPr/>
        </p:nvSpPr>
        <p:spPr>
          <a:xfrm>
            <a:off x="838200" y="1557495"/>
            <a:ext cx="10515600" cy="4619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Lifelong acculturation to memorization as the predominant learning strategy (students and faculty), making the knowledge brittle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Reluctance to insist that students struggle with data analytics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Faculty fears of bad student evaluations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Difficulty of creating learning experiences that foreground an analytics mindset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Time/effort for developing assessment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Textbooks emphasizing memory of content over thinking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University pressure for lower DFW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8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82878C4-2DEA-4AAF-8312-444D6C8D8920}"/>
              </a:ext>
            </a:extLst>
          </p:cNvPr>
          <p:cNvSpPr txBox="1">
            <a:spLocks/>
          </p:cNvSpPr>
          <p:nvPr/>
        </p:nvSpPr>
        <p:spPr>
          <a:xfrm>
            <a:off x="838200" y="2609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/>
              <a:t>What forces encourage innovation?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3C3427-8658-4A43-9265-D18B8EE8DF6B}"/>
              </a:ext>
            </a:extLst>
          </p:cNvPr>
          <p:cNvSpPr txBox="1">
            <a:spLocks/>
          </p:cNvSpPr>
          <p:nvPr/>
        </p:nvSpPr>
        <p:spPr>
          <a:xfrm>
            <a:off x="838200" y="22457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Declining enrollments in accounting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Higher salaries for IS, finance and data science majors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Increasing AACSB standards for data analytics in accounting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Pleas from the accounting profession for data analytics expertise in new hires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Increased hiring of non-accounting majors by the accounting profession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9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6499BD7-5FDC-4865-BDA6-B9EF07A6F369}"/>
              </a:ext>
            </a:extLst>
          </p:cNvPr>
          <p:cNvSpPr txBox="1">
            <a:spLocks/>
          </p:cNvSpPr>
          <p:nvPr/>
        </p:nvSpPr>
        <p:spPr>
          <a:xfrm>
            <a:off x="838200" y="45509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What changes might improve the situation? Part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10B7B0-1A99-4FC0-AC76-415D95B37F6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Situate curricula in an analytics mindset from the outset (principles of accounting), teaching accounting/auditing through the technology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Assess software competence at the beginning of courses; assign catchup work as needed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Offer learning experiences that enable students to apply an analytics mindset to business problems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Insist that students struggle with thinking analytically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2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5" y="5257800"/>
            <a:ext cx="2857143" cy="114285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8172DE-ED3E-418A-B7CD-60A5D4979D7E}"/>
              </a:ext>
            </a:extLst>
          </p:cNvPr>
          <p:cNvSpPr txBox="1">
            <a:spLocks/>
          </p:cNvSpPr>
          <p:nvPr/>
        </p:nvSpPr>
        <p:spPr>
          <a:xfrm>
            <a:off x="666750" y="1477890"/>
            <a:ext cx="108585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Evaluate student performance with questions that assess their thinking in context, e.g.</a:t>
            </a:r>
          </a:p>
          <a:p>
            <a:pPr lvl="1" algn="l"/>
            <a:br>
              <a:rPr lang="en-US" dirty="0"/>
            </a:br>
            <a:r>
              <a:rPr lang="en-US" dirty="0"/>
              <a:t>If the following [formula/expression/procedure] is used to accomplish X in the analysis, the result will:</a:t>
            </a:r>
          </a:p>
          <a:p>
            <a:pPr marL="1371600" lvl="2" indent="-457200" algn="l">
              <a:buFont typeface="+mj-lt"/>
              <a:buAutoNum type="alphaLcPeriod"/>
            </a:pPr>
            <a:r>
              <a:rPr lang="en-US" sz="2000" dirty="0"/>
              <a:t>Be correct</a:t>
            </a:r>
          </a:p>
          <a:p>
            <a:pPr marL="1371600" lvl="2" indent="-457200" algn="l">
              <a:buFont typeface="+mj-lt"/>
              <a:buAutoNum type="alphaLcPeriod"/>
            </a:pPr>
            <a:r>
              <a:rPr lang="en-US" sz="2000" dirty="0"/>
              <a:t>Overstate the correct result</a:t>
            </a:r>
          </a:p>
          <a:p>
            <a:pPr marL="1371600" lvl="2" indent="-457200" algn="l">
              <a:buFont typeface="+mj-lt"/>
              <a:buAutoNum type="alphaLcPeriod"/>
            </a:pPr>
            <a:r>
              <a:rPr lang="en-US" sz="2000" dirty="0"/>
              <a:t>Understate the correct result</a:t>
            </a:r>
          </a:p>
          <a:p>
            <a:pPr marL="1371600" lvl="2" indent="-457200" algn="l">
              <a:buFont typeface="+mj-lt"/>
              <a:buAutoNum type="alphaLcPeriod"/>
            </a:pPr>
            <a:r>
              <a:rPr lang="en-US" sz="2000" dirty="0"/>
              <a:t>Mis-state the result depending on something else</a:t>
            </a:r>
            <a:br>
              <a:rPr lang="en-US" sz="2400" dirty="0"/>
            </a:br>
            <a:endParaRPr lang="en-US" sz="2400" dirty="0"/>
          </a:p>
          <a:p>
            <a:pPr lvl="1" algn="l"/>
            <a:r>
              <a:rPr lang="en-US" dirty="0"/>
              <a:t>Note: Thinking in the business context is required to answer the question. Just memory of the trip through the analysis is inadequate.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521F22-5174-4976-980E-4AAAEA7F6210}"/>
              </a:ext>
            </a:extLst>
          </p:cNvPr>
          <p:cNvSpPr txBox="1">
            <a:spLocks/>
          </p:cNvSpPr>
          <p:nvPr/>
        </p:nvSpPr>
        <p:spPr>
          <a:xfrm>
            <a:off x="838200" y="457343"/>
            <a:ext cx="10515600" cy="7714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What changes might improve the situation? Part 2</a:t>
            </a:r>
          </a:p>
        </p:txBody>
      </p:sp>
    </p:spTree>
    <p:extLst>
      <p:ext uri="{BB962C8B-B14F-4D97-AF65-F5344CB8AC3E}">
        <p14:creationId xmlns:p14="http://schemas.microsoft.com/office/powerpoint/2010/main" val="55555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643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WCARS 2021  Education 4.0: Innovation via Customization in Accounting and Auditing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Customer profitability analysis at Picture Frames Unlimited: Where have all the profits gone?</dc:title>
  <dc:creator>A. Faye Borthick</dc:creator>
  <cp:lastModifiedBy>A Faye Borthick</cp:lastModifiedBy>
  <cp:revision>112</cp:revision>
  <dcterms:created xsi:type="dcterms:W3CDTF">2017-06-10T18:44:19Z</dcterms:created>
  <dcterms:modified xsi:type="dcterms:W3CDTF">2021-10-20T14:50:12Z</dcterms:modified>
</cp:coreProperties>
</file>